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2" r:id="rId2"/>
    <p:sldId id="273" r:id="rId3"/>
    <p:sldId id="271" r:id="rId4"/>
    <p:sldId id="287" r:id="rId5"/>
    <p:sldId id="285" r:id="rId6"/>
    <p:sldId id="286" r:id="rId7"/>
    <p:sldId id="283" r:id="rId8"/>
    <p:sldId id="284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B3B5A7"/>
    <a:srgbClr val="CDCFC4"/>
    <a:srgbClr val="000000"/>
    <a:srgbClr val="DD8694"/>
    <a:srgbClr val="006983"/>
    <a:srgbClr val="822433"/>
    <a:srgbClr val="002839"/>
    <a:srgbClr val="8D98A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2" autoAdjust="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10-09-2020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327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7331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091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9680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8788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7702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921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173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imaryColor"/>
          <p:cNvSpPr/>
          <p:nvPr userDrawn="1"/>
        </p:nvSpPr>
        <p:spPr>
          <a:xfrm>
            <a:off x="0" y="-1"/>
            <a:ext cx="12192000" cy="6854825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1" name="SecondaryColor"/>
          <p:cNvSpPr/>
          <p:nvPr userDrawn="1"/>
        </p:nvSpPr>
        <p:spPr>
          <a:xfrm>
            <a:off x="0" y="5475600"/>
            <a:ext cx="12192002" cy="13824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16" name="Femte element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>
          <a:xfrm>
            <a:off x="3021340" y="45958"/>
            <a:ext cx="8883323" cy="5380808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5420181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65176" y="5822388"/>
            <a:ext cx="6408510" cy="665532"/>
          </a:xfrm>
        </p:spPr>
        <p:txBody>
          <a:bodyPr anchor="t" anchorCtr="0"/>
          <a:lstStyle>
            <a:lvl1pPr algn="l">
              <a:lnSpc>
                <a:spcPct val="11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760939" y="6489700"/>
            <a:ext cx="2820461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10-09-2020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4038600" y="6489700"/>
            <a:ext cx="41148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4" name="(n) 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1522"/>
            <a:ext cx="615927" cy="615927"/>
          </a:xfrm>
          <a:prstGeom prst="rect">
            <a:avLst/>
          </a:prstGeom>
        </p:spPr>
      </p:pic>
      <p:sp>
        <p:nvSpPr>
          <p:cNvPr id="10" name="LogoPPT"/>
          <p:cNvSpPr/>
          <p:nvPr userDrawn="1"/>
        </p:nvSpPr>
        <p:spPr>
          <a:xfrm>
            <a:off x="9421200" y="5810400"/>
            <a:ext cx="24336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8" name="LogoPPT_bmkArt">
            <a:extLst>
              <a:ext uri="{FF2B5EF4-FFF2-40B4-BE49-F238E27FC236}">
                <a16:creationId xmlns:a16="http://schemas.microsoft.com/office/drawing/2014/main" id="{61C763AC-CC98-4F31-A4A8-78F2BF830F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713" y="5810400"/>
            <a:ext cx="243008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 - bille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00400"/>
          </a:xfrm>
          <a:solidFill>
            <a:schemeClr val="bg1"/>
          </a:solidFill>
        </p:spPr>
        <p:txBody>
          <a:bodyPr lIns="3996000" tIns="0" rIns="0" anchor="ctr" anchorCtr="0"/>
          <a:lstStyle>
            <a:lvl1pPr marL="0" indent="0" algn="ctr">
              <a:buNone/>
              <a:defRPr sz="1800" baseline="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1357312"/>
            <a:ext cx="10656362" cy="1910143"/>
          </a:xfrm>
        </p:spPr>
        <p:txBody>
          <a:bodyPr/>
          <a:lstStyle>
            <a:lvl1pPr>
              <a:defRPr sz="6600" spc="600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Pladsholder til indhold 2"/>
          <p:cNvSpPr>
            <a:spLocks noGrp="1"/>
          </p:cNvSpPr>
          <p:nvPr>
            <p:ph sz="quarter" idx="13"/>
          </p:nvPr>
        </p:nvSpPr>
        <p:spPr>
          <a:xfrm>
            <a:off x="765176" y="3560064"/>
            <a:ext cx="10652124" cy="273437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10-09-2020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14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834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forside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1155799"/>
            <a:ext cx="5746539" cy="5394127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55606" y="1659452"/>
            <a:ext cx="7416000" cy="2168975"/>
          </a:xfrm>
        </p:spPr>
        <p:txBody>
          <a:bodyPr anchor="b"/>
          <a:lstStyle>
            <a:lvl1pPr>
              <a:defRPr sz="4500" spc="45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765174" y="3831570"/>
            <a:ext cx="7416000" cy="1202158"/>
          </a:xfrm>
        </p:spPr>
        <p:txBody>
          <a:bodyPr/>
          <a:lstStyle>
            <a:lvl1pPr marL="0" indent="0">
              <a:buNone/>
              <a:defRPr sz="2400" i="1" spc="20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10-09-2020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3" y="75272"/>
            <a:ext cx="6991093" cy="4940118"/>
          </a:xfrm>
          <a:prstGeom prst="rect">
            <a:avLst/>
          </a:prstGeom>
        </p:spPr>
      </p:pic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345937"/>
            <a:ext cx="55080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10-09-2020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7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2" b="7163"/>
          <a:stretch/>
        </p:blipFill>
        <p:spPr>
          <a:xfrm>
            <a:off x="6880143" y="2199409"/>
            <a:ext cx="5305995" cy="4595091"/>
          </a:xfrm>
          <a:prstGeom prst="rect">
            <a:avLst/>
          </a:prstGeom>
        </p:spPr>
      </p:pic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759600" y="3344400"/>
            <a:ext cx="5508000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1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10-09-2020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2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4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vid baggrund"/>
          <p:cNvSpPr/>
          <p:nvPr userDrawn="1"/>
        </p:nvSpPr>
        <p:spPr>
          <a:xfrm>
            <a:off x="0" y="0"/>
            <a:ext cx="12192000" cy="68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>
          <a:xfrm>
            <a:off x="838200" y="7118350"/>
            <a:ext cx="2743200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10-09-2020</a:t>
            </a:fld>
            <a:endParaRPr lang="da-DK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>
          <a:xfrm>
            <a:off x="4038600" y="7118350"/>
            <a:ext cx="41148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9" name="Pladsholder til slidenummer 8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711835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1" name="Pladsholder til bille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20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768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39" name="Billed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96" y="-6435"/>
            <a:ext cx="5165535" cy="4355940"/>
          </a:xfrm>
          <a:prstGeom prst="rect">
            <a:avLst/>
          </a:prstGeom>
        </p:spPr>
      </p:pic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10-09-2020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40" name="(n)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26" name="USR_DirectPhone" hidden="1"/>
          <p:cNvSpPr/>
          <p:nvPr userDrawn="1"/>
        </p:nvSpPr>
        <p:spPr>
          <a:xfrm>
            <a:off x="757647" y="597908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+4597665009</a:t>
            </a:r>
            <a:endParaRPr lang="da-DK" sz="2400" dirty="0"/>
          </a:p>
        </p:txBody>
      </p:sp>
      <p:sp>
        <p:nvSpPr>
          <p:cNvPr id="27" name="USR_Email"/>
          <p:cNvSpPr/>
          <p:nvPr userDrawn="1"/>
        </p:nvSpPr>
        <p:spPr>
          <a:xfrm>
            <a:off x="765175" y="548756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>
                <a:solidFill>
                  <a:srgbClr val="FFFFFF"/>
                </a:solidFill>
              </a:rPr>
              <a:t>n.ank@rn.dk</a:t>
            </a:r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32" name="USR_Unit" hidden="1"/>
          <p:cNvSpPr/>
          <p:nvPr userDrawn="1"/>
        </p:nvSpPr>
        <p:spPr>
          <a:xfrm>
            <a:off x="765175" y="4996037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35" name="USR_Speciality" hidden="1"/>
          <p:cNvSpPr/>
          <p:nvPr userDrawn="1"/>
        </p:nvSpPr>
        <p:spPr>
          <a:xfrm>
            <a:off x="765175" y="4504514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36" name="USR_Department" hidden="1"/>
          <p:cNvSpPr/>
          <p:nvPr userDrawn="1"/>
        </p:nvSpPr>
        <p:spPr>
          <a:xfrm>
            <a:off x="765175" y="401299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Infektionshygiejnen</a:t>
            </a:r>
            <a:endParaRPr lang="da-DK" sz="2400" dirty="0"/>
          </a:p>
        </p:txBody>
      </p:sp>
      <p:sp>
        <p:nvSpPr>
          <p:cNvPr id="37" name="SD_OFF_Institute" hidden="1"/>
          <p:cNvSpPr/>
          <p:nvPr userDrawn="1"/>
        </p:nvSpPr>
        <p:spPr>
          <a:xfrm>
            <a:off x="765175" y="3521468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Region Nordjylland</a:t>
            </a:r>
            <a:endParaRPr lang="da-DK" sz="2400" dirty="0"/>
          </a:p>
        </p:txBody>
      </p:sp>
      <p:sp>
        <p:nvSpPr>
          <p:cNvPr id="25" name="SD_VAR_HEADER"/>
          <p:cNvSpPr/>
          <p:nvPr userDrawn="1">
            <p:custDataLst>
              <p:tags r:id="rId1"/>
            </p:custDataLst>
          </p:nvPr>
        </p:nvSpPr>
        <p:spPr>
          <a:xfrm>
            <a:off x="765175" y="3444467"/>
            <a:ext cx="10660180" cy="277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35000"/>
              </a:lnSpc>
              <a:spcAft>
                <a:spcPts val="0"/>
              </a:spcAft>
            </a:pPr>
            <a:r>
              <a:rPr lang="da-DK" sz="2400">
                <a:solidFill>
                  <a:srgbClr val="FFFFFF"/>
                </a:solidFill>
              </a:rPr>
              <a:t>Region Nordjylland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Infektionshygiejnen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n.ank@rn.dk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+4597665009</a:t>
            </a:r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42" name="USR_name"/>
          <p:cNvSpPr/>
          <p:nvPr userDrawn="1"/>
        </p:nvSpPr>
        <p:spPr>
          <a:xfrm>
            <a:off x="765175" y="2660470"/>
            <a:ext cx="10660180" cy="751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l"/>
            <a:r>
              <a:rPr lang="da-DK" sz="5000" b="1" cap="all" spc="500" baseline="0">
                <a:solidFill>
                  <a:srgbClr val="FFFFFF"/>
                </a:solidFill>
              </a:rPr>
              <a:t>Nina Ank</a:t>
            </a:r>
            <a:endParaRPr lang="da-DK" sz="5000" b="1" cap="all" spc="500" baseline="0" dirty="0">
              <a:solidFill>
                <a:srgbClr val="FFFFFF"/>
              </a:solidFill>
            </a:endParaRPr>
          </a:p>
        </p:txBody>
      </p:sp>
      <p:sp>
        <p:nvSpPr>
          <p:cNvPr id="41" name="USR_Title"/>
          <p:cNvSpPr/>
          <p:nvPr userDrawn="1"/>
        </p:nvSpPr>
        <p:spPr>
          <a:xfrm>
            <a:off x="765175" y="221876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>
                <a:solidFill>
                  <a:srgbClr val="FFFFFF"/>
                </a:solidFill>
              </a:rPr>
              <a:t>Specialeansvarlig overlæge</a:t>
            </a:r>
            <a:endParaRPr lang="da-DK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31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10-09-2020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10-09-2020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far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5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10-09-2020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25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10-09-2020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ndhold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8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8152874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765175" y="1638696"/>
            <a:ext cx="6984000" cy="4824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10-09-2020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47" y="968429"/>
            <a:ext cx="4870271" cy="4955993"/>
          </a:xfrm>
          <a:prstGeom prst="rect">
            <a:avLst/>
          </a:prstGeom>
        </p:spPr>
      </p:pic>
      <p:pic>
        <p:nvPicPr>
          <p:cNvPr id="37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7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indhold 3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10-09-2020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55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4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8" name="Text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10-09-2020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463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1/2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vid baggrund"/>
          <p:cNvSpPr/>
          <p:nvPr userDrawn="1"/>
        </p:nvSpPr>
        <p:spPr>
          <a:xfrm>
            <a:off x="5981700" y="0"/>
            <a:ext cx="6210299" cy="68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981700" y="0"/>
            <a:ext cx="6210299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10-09-2020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9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5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bomærk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ond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10-09-2020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21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pic>
        <p:nvPicPr>
          <p:cNvPr id="12" name="Picture 5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89427"/>
            <a:ext cx="3827150" cy="3827150"/>
          </a:xfrm>
          <a:prstGeom prst="rect">
            <a:avLst/>
          </a:prstGeom>
        </p:spPr>
      </p:pic>
      <p:sp>
        <p:nvSpPr>
          <p:cNvPr id="15" name="LogoN"/>
          <p:cNvSpPr/>
          <p:nvPr userDrawn="1"/>
        </p:nvSpPr>
        <p:spPr>
          <a:xfrm>
            <a:off x="7236000" y="1357200"/>
            <a:ext cx="3906000" cy="390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9" name="LogoN_bmkArt">
            <a:extLst>
              <a:ext uri="{FF2B5EF4-FFF2-40B4-BE49-F238E27FC236}">
                <a16:creationId xmlns:a16="http://schemas.microsoft.com/office/drawing/2014/main" id="{733EB68A-CFF5-4B36-B762-C95712B17B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1357200"/>
            <a:ext cx="3906000" cy="3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1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1357200"/>
            <a:ext cx="10656362" cy="1911600"/>
          </a:xfrm>
        </p:spPr>
        <p:txBody>
          <a:bodyPr/>
          <a:lstStyle>
            <a:lvl1pPr>
              <a:defRPr sz="6600" spc="60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Text"/>
          <p:cNvSpPr>
            <a:spLocks noGrp="1"/>
          </p:cNvSpPr>
          <p:nvPr>
            <p:ph sz="quarter" idx="13"/>
          </p:nvPr>
        </p:nvSpPr>
        <p:spPr>
          <a:xfrm>
            <a:off x="765176" y="3560400"/>
            <a:ext cx="10652124" cy="273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10-09-2020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2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38696"/>
            <a:ext cx="10655999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939" y="6462696"/>
            <a:ext cx="2820461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A626-36E7-4ACB-AE94-30B8AB1B2246}" type="datetimeFigureOut">
              <a:rPr lang="da-DK" smtClean="0"/>
              <a:t>10-09-2020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696"/>
            <a:ext cx="41148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696"/>
            <a:ext cx="28067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3" name="(n)B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3" r:id="rId4"/>
    <p:sldLayoutId id="2147483664" r:id="rId5"/>
    <p:sldLayoutId id="2147483668" r:id="rId6"/>
    <p:sldLayoutId id="2147483658" r:id="rId7"/>
    <p:sldLayoutId id="2147483667" r:id="rId8"/>
    <p:sldLayoutId id="2147483657" r:id="rId9"/>
    <p:sldLayoutId id="2147483660" r:id="rId10"/>
    <p:sldLayoutId id="2147483651" r:id="rId11"/>
    <p:sldLayoutId id="2147483665" r:id="rId12"/>
    <p:sldLayoutId id="2147483661" r:id="rId13"/>
    <p:sldLayoutId id="2147483656" r:id="rId14"/>
    <p:sldLayoutId id="2147483669" r:id="rId15"/>
    <p:sldLayoutId id="2147483655" r:id="rId16"/>
    <p:sldLayoutId id="21474836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72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44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16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192" userDrawn="1">
          <p15:clr>
            <a:srgbClr val="F26B43"/>
          </p15:clr>
        </p15:guide>
        <p15:guide id="3" orient="horz" pos="224" userDrawn="1">
          <p15:clr>
            <a:srgbClr val="F26B43"/>
          </p15:clr>
        </p15:guide>
        <p15:guide id="4" orient="horz" pos="855" userDrawn="1">
          <p15:clr>
            <a:srgbClr val="F26B43"/>
          </p15:clr>
        </p15:guide>
        <p15:guide id="5" pos="482" userDrawn="1">
          <p15:clr>
            <a:srgbClr val="F26B43"/>
          </p15:clr>
        </p15:guide>
        <p15:guide id="6" pos="3725" userDrawn="1">
          <p15:clr>
            <a:srgbClr val="F26B43"/>
          </p15:clr>
        </p15:guide>
        <p15:guide id="7" orient="horz" pos="1032" userDrawn="1">
          <p15:clr>
            <a:srgbClr val="F26B43"/>
          </p15:clr>
        </p15:guide>
        <p15:guide id="8" orient="horz" pos="3965" userDrawn="1">
          <p15:clr>
            <a:srgbClr val="F26B43"/>
          </p15:clr>
        </p15:guide>
        <p15:guide id="9" pos="39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31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6.png"/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11" Type="http://schemas.openxmlformats.org/officeDocument/2006/relationships/image" Target="../media/image34.png"/><Relationship Id="rId5" Type="http://schemas.openxmlformats.org/officeDocument/2006/relationships/image" Target="../media/image22.png"/><Relationship Id="rId10" Type="http://schemas.openxmlformats.org/officeDocument/2006/relationships/image" Target="../media/image31.svg"/><Relationship Id="rId4" Type="http://schemas.openxmlformats.org/officeDocument/2006/relationships/image" Target="../media/image21.svg"/><Relationship Id="rId9" Type="http://schemas.openxmlformats.org/officeDocument/2006/relationships/image" Target="../media/image30.png"/><Relationship Id="rId14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imaryColor"/>
          <p:cNvSpPr/>
          <p:nvPr/>
        </p:nvSpPr>
        <p:spPr>
          <a:xfrm>
            <a:off x="0" y="-1"/>
            <a:ext cx="12192000" cy="6854825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0" name="TitlepagePicture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4" name="SecondaryColor"/>
          <p:cNvSpPr/>
          <p:nvPr/>
        </p:nvSpPr>
        <p:spPr>
          <a:xfrm>
            <a:off x="0" y="5475600"/>
            <a:ext cx="12192002" cy="13824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5" name="Femte elemen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>
          <a:xfrm>
            <a:off x="3021340" y="45958"/>
            <a:ext cx="8883323" cy="5380808"/>
          </a:xfrm>
          <a:prstGeom prst="rect">
            <a:avLst/>
          </a:prstGeom>
        </p:spPr>
      </p:pic>
      <p:sp>
        <p:nvSpPr>
          <p:cNvPr id="6" name="Institutlinje"/>
          <p:cNvSpPr/>
          <p:nvPr/>
        </p:nvSpPr>
        <p:spPr>
          <a:xfrm>
            <a:off x="0" y="5420181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7" name="(n) W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1522"/>
            <a:ext cx="615927" cy="615927"/>
          </a:xfrm>
          <a:prstGeom prst="rect">
            <a:avLst/>
          </a:prstGeom>
        </p:spPr>
      </p:pic>
      <p:sp>
        <p:nvSpPr>
          <p:cNvPr id="8" name="LogoPPT"/>
          <p:cNvSpPr/>
          <p:nvPr/>
        </p:nvSpPr>
        <p:spPr>
          <a:xfrm>
            <a:off x="9421200" y="5810400"/>
            <a:ext cx="24336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2" name="LogoPPT_bmkArt">
            <a:extLst>
              <a:ext uri="{FF2B5EF4-FFF2-40B4-BE49-F238E27FC236}">
                <a16:creationId xmlns:a16="http://schemas.microsoft.com/office/drawing/2014/main" id="{2B0D324B-8E13-4C5C-883B-DD7564DCD0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713" y="5810400"/>
            <a:ext cx="2430087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Infektionshygiejne under COVID-19</a:t>
            </a:r>
          </a:p>
        </p:txBody>
      </p:sp>
    </p:spTree>
    <p:extLst>
      <p:ext uri="{BB962C8B-B14F-4D97-AF65-F5344CB8AC3E}">
        <p14:creationId xmlns:p14="http://schemas.microsoft.com/office/powerpoint/2010/main" val="74580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Infektionshygiejnen i Region Nordjylland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BFB71763-8AD5-4C29-8563-ADF7CABDB3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30" t="23882" r="26888" b="13471"/>
          <a:stretch/>
        </p:blipFill>
        <p:spPr>
          <a:xfrm>
            <a:off x="775116" y="1638696"/>
            <a:ext cx="5447599" cy="42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8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Infektionshygiejne under en pandemi</a:t>
            </a:r>
          </a:p>
        </p:txBody>
      </p:sp>
      <p:pic>
        <p:nvPicPr>
          <p:cNvPr id="3" name="Pladsholder til indhold 2" descr="Højre mod venstre">
            <a:extLst>
              <a:ext uri="{FF2B5EF4-FFF2-40B4-BE49-F238E27FC236}">
                <a16:creationId xmlns:a16="http://schemas.microsoft.com/office/drawing/2014/main" id="{16065803-92CF-49B3-91CB-16A6428C3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5625" y="3589337"/>
            <a:ext cx="914400" cy="914400"/>
          </a:xfr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D91F5386-DCF6-4984-9F9D-8A8FDE7EECC8}"/>
              </a:ext>
            </a:extLst>
          </p:cNvPr>
          <p:cNvSpPr txBox="1"/>
          <p:nvPr/>
        </p:nvSpPr>
        <p:spPr>
          <a:xfrm>
            <a:off x="7336465" y="3402421"/>
            <a:ext cx="189154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/>
              <a:t>COVID-19</a:t>
            </a:r>
          </a:p>
        </p:txBody>
      </p:sp>
      <p:pic>
        <p:nvPicPr>
          <p:cNvPr id="8" name="Grafik 7" descr="Chat">
            <a:extLst>
              <a:ext uri="{FF2B5EF4-FFF2-40B4-BE49-F238E27FC236}">
                <a16:creationId xmlns:a16="http://schemas.microsoft.com/office/drawing/2014/main" id="{D8CB5E16-55F6-459A-88C6-61EAFB8077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0480" y="1839432"/>
            <a:ext cx="914400" cy="914400"/>
          </a:xfrm>
          <a:prstGeom prst="rect">
            <a:avLst/>
          </a:prstGeom>
        </p:spPr>
      </p:pic>
      <p:pic>
        <p:nvPicPr>
          <p:cNvPr id="10" name="Grafik 9" descr="Callcenter">
            <a:extLst>
              <a:ext uri="{FF2B5EF4-FFF2-40B4-BE49-F238E27FC236}">
                <a16:creationId xmlns:a16="http://schemas.microsoft.com/office/drawing/2014/main" id="{BFE18F0C-97F3-4CB1-9814-6976027009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03517" y="1687231"/>
            <a:ext cx="914400" cy="914400"/>
          </a:xfrm>
          <a:prstGeom prst="rect">
            <a:avLst/>
          </a:prstGeom>
        </p:spPr>
      </p:pic>
      <p:pic>
        <p:nvPicPr>
          <p:cNvPr id="12" name="Grafik 11" descr="Klasseværelse">
            <a:extLst>
              <a:ext uri="{FF2B5EF4-FFF2-40B4-BE49-F238E27FC236}">
                <a16:creationId xmlns:a16="http://schemas.microsoft.com/office/drawing/2014/main" id="{EFCEA272-2AE4-44A6-AA16-5D1B561EBF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7680" y="2971800"/>
            <a:ext cx="914400" cy="914400"/>
          </a:xfrm>
          <a:prstGeom prst="rect">
            <a:avLst/>
          </a:prstGeom>
        </p:spPr>
      </p:pic>
      <p:pic>
        <p:nvPicPr>
          <p:cNvPr id="14" name="Grafik 13" descr="Avis">
            <a:extLst>
              <a:ext uri="{FF2B5EF4-FFF2-40B4-BE49-F238E27FC236}">
                <a16:creationId xmlns:a16="http://schemas.microsoft.com/office/drawing/2014/main" id="{328D859B-9FA9-41FE-88FC-B2D410F2F3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0618" y="4307997"/>
            <a:ext cx="914400" cy="914400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5FD922A5-A56F-4F1E-B244-7E1629E4D810}"/>
              </a:ext>
            </a:extLst>
          </p:cNvPr>
          <p:cNvSpPr txBox="1"/>
          <p:nvPr/>
        </p:nvSpPr>
        <p:spPr>
          <a:xfrm>
            <a:off x="7382540" y="2342709"/>
            <a:ext cx="189154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/>
              <a:t>COVID-19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104E90C3-3465-4F3F-8982-D82B071BD764}"/>
              </a:ext>
            </a:extLst>
          </p:cNvPr>
          <p:cNvSpPr txBox="1"/>
          <p:nvPr/>
        </p:nvSpPr>
        <p:spPr>
          <a:xfrm>
            <a:off x="8598192" y="2877880"/>
            <a:ext cx="189154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/>
              <a:t>COVID-19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A8E3D70B-5BBD-43ED-AECF-F745DCAB2DBB}"/>
              </a:ext>
            </a:extLst>
          </p:cNvPr>
          <p:cNvSpPr txBox="1"/>
          <p:nvPr/>
        </p:nvSpPr>
        <p:spPr>
          <a:xfrm>
            <a:off x="7432160" y="4518836"/>
            <a:ext cx="189154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/>
              <a:t>COVID-19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671C1AAB-4C71-4274-9638-6BD359F9909A}"/>
              </a:ext>
            </a:extLst>
          </p:cNvPr>
          <p:cNvSpPr txBox="1"/>
          <p:nvPr/>
        </p:nvSpPr>
        <p:spPr>
          <a:xfrm>
            <a:off x="8690340" y="3990756"/>
            <a:ext cx="189154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/>
              <a:t>COVID-19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A94503FE-7C39-4B71-9D61-C9E5382B6F61}"/>
              </a:ext>
            </a:extLst>
          </p:cNvPr>
          <p:cNvSpPr txBox="1"/>
          <p:nvPr/>
        </p:nvSpPr>
        <p:spPr>
          <a:xfrm>
            <a:off x="8630090" y="5057551"/>
            <a:ext cx="189154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/>
              <a:t>COVID-19</a:t>
            </a:r>
          </a:p>
        </p:txBody>
      </p:sp>
      <p:pic>
        <p:nvPicPr>
          <p:cNvPr id="23" name="Grafik 22" descr="Medicin">
            <a:extLst>
              <a:ext uri="{FF2B5EF4-FFF2-40B4-BE49-F238E27FC236}">
                <a16:creationId xmlns:a16="http://schemas.microsoft.com/office/drawing/2014/main" id="{A234D64C-5B4D-4B45-9A5F-C718834454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27143" y="3278179"/>
            <a:ext cx="914400" cy="914400"/>
          </a:xfrm>
          <a:prstGeom prst="rect">
            <a:avLst/>
          </a:prstGeom>
        </p:spPr>
      </p:pic>
      <p:pic>
        <p:nvPicPr>
          <p:cNvPr id="21" name="Grafik 20" descr="Læge">
            <a:extLst>
              <a:ext uri="{FF2B5EF4-FFF2-40B4-BE49-F238E27FC236}">
                <a16:creationId xmlns:a16="http://schemas.microsoft.com/office/drawing/2014/main" id="{1E0CDFFA-76C0-48B1-95D7-765EAC4155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47450" y="2759057"/>
            <a:ext cx="914400" cy="914400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95207E2F-D01A-49BE-9C17-2A6100B6068A}"/>
              </a:ext>
            </a:extLst>
          </p:cNvPr>
          <p:cNvSpPr txBox="1"/>
          <p:nvPr/>
        </p:nvSpPr>
        <p:spPr>
          <a:xfrm>
            <a:off x="8675642" y="1846060"/>
            <a:ext cx="189154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200" dirty="0"/>
              <a:t>COVID-19</a:t>
            </a:r>
          </a:p>
        </p:txBody>
      </p:sp>
      <p:pic>
        <p:nvPicPr>
          <p:cNvPr id="27" name="Grafik 26" descr="Tjekliste mod venstre">
            <a:extLst>
              <a:ext uri="{FF2B5EF4-FFF2-40B4-BE49-F238E27FC236}">
                <a16:creationId xmlns:a16="http://schemas.microsoft.com/office/drawing/2014/main" id="{F820133F-8B71-4F75-8CBA-F031D5888B7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02477" y="4375298"/>
            <a:ext cx="914400" cy="914400"/>
          </a:xfrm>
          <a:prstGeom prst="rect">
            <a:avLst/>
          </a:prstGeom>
        </p:spPr>
      </p:pic>
      <p:pic>
        <p:nvPicPr>
          <p:cNvPr id="29" name="Grafik 28" descr="Spørgsmål">
            <a:extLst>
              <a:ext uri="{FF2B5EF4-FFF2-40B4-BE49-F238E27FC236}">
                <a16:creationId xmlns:a16="http://schemas.microsoft.com/office/drawing/2014/main" id="{CA9EBB5E-34ED-4D1F-BA1E-4A334799376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36609" y="22850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8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Infektionshygiejne under en pandemi</a:t>
            </a:r>
          </a:p>
        </p:txBody>
      </p:sp>
      <p:pic>
        <p:nvPicPr>
          <p:cNvPr id="12" name="Grafik 11" descr="Klasseværelse">
            <a:extLst>
              <a:ext uri="{FF2B5EF4-FFF2-40B4-BE49-F238E27FC236}">
                <a16:creationId xmlns:a16="http://schemas.microsoft.com/office/drawing/2014/main" id="{EFCEA272-2AE4-44A6-AA16-5D1B561EB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7840" y="1640411"/>
            <a:ext cx="1472441" cy="1472441"/>
          </a:xfrm>
          <a:prstGeom prst="rect">
            <a:avLst/>
          </a:prstGeom>
        </p:spPr>
      </p:pic>
      <p:pic>
        <p:nvPicPr>
          <p:cNvPr id="14" name="Grafik 13" descr="Avis">
            <a:extLst>
              <a:ext uri="{FF2B5EF4-FFF2-40B4-BE49-F238E27FC236}">
                <a16:creationId xmlns:a16="http://schemas.microsoft.com/office/drawing/2014/main" id="{328D859B-9FA9-41FE-88FC-B2D410F2F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41619" y="3112852"/>
            <a:ext cx="1472442" cy="1472442"/>
          </a:xfrm>
          <a:prstGeom prst="rect">
            <a:avLst/>
          </a:prstGeom>
        </p:spPr>
      </p:pic>
      <p:pic>
        <p:nvPicPr>
          <p:cNvPr id="6" name="Grafik 5" descr="Skolebygning">
            <a:extLst>
              <a:ext uri="{FF2B5EF4-FFF2-40B4-BE49-F238E27FC236}">
                <a16:creationId xmlns:a16="http://schemas.microsoft.com/office/drawing/2014/main" id="{A6BA717D-F797-4681-9A6A-095B7D63D5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66668" y="1956558"/>
            <a:ext cx="1472442" cy="1472442"/>
          </a:xfrm>
          <a:prstGeom prst="rect">
            <a:avLst/>
          </a:prstGeom>
        </p:spPr>
      </p:pic>
      <p:pic>
        <p:nvPicPr>
          <p:cNvPr id="9" name="Grafik 8" descr="Spørgsmål">
            <a:extLst>
              <a:ext uri="{FF2B5EF4-FFF2-40B4-BE49-F238E27FC236}">
                <a16:creationId xmlns:a16="http://schemas.microsoft.com/office/drawing/2014/main" id="{11F747F7-986C-439D-B1B9-45D31A5E74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69177" y="3896317"/>
            <a:ext cx="1472442" cy="1472442"/>
          </a:xfrm>
          <a:prstGeom prst="rect">
            <a:avLst/>
          </a:prstGeom>
        </p:spPr>
      </p:pic>
      <p:pic>
        <p:nvPicPr>
          <p:cNvPr id="13" name="Grafik 12" descr="Kundeanmeldelse">
            <a:extLst>
              <a:ext uri="{FF2B5EF4-FFF2-40B4-BE49-F238E27FC236}">
                <a16:creationId xmlns:a16="http://schemas.microsoft.com/office/drawing/2014/main" id="{9D56FF77-F18C-46CB-AC62-C66462032E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53162" y="2154503"/>
            <a:ext cx="1472440" cy="1472440"/>
          </a:xfrm>
          <a:prstGeom prst="rect">
            <a:avLst/>
          </a:prstGeom>
        </p:spPr>
      </p:pic>
      <p:pic>
        <p:nvPicPr>
          <p:cNvPr id="26" name="Grafik 25" descr="Research">
            <a:extLst>
              <a:ext uri="{FF2B5EF4-FFF2-40B4-BE49-F238E27FC236}">
                <a16:creationId xmlns:a16="http://schemas.microsoft.com/office/drawing/2014/main" id="{EC56BC27-263B-4E4D-B55D-BF8D599C35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16943" y="4141033"/>
            <a:ext cx="1472439" cy="147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7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04BE9-6938-4096-A938-17939F3A1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Afdelinger uden COVID-19 patienter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A09B2D-0F1F-4052-99D6-341F96B35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0F08135-9C6A-46F2-A16D-41A2E55AB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29" t="16377" r="37418" b="10144"/>
          <a:stretch/>
        </p:blipFill>
        <p:spPr>
          <a:xfrm>
            <a:off x="751252" y="1532348"/>
            <a:ext cx="3590867" cy="50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04BE9-6938-4096-A938-17939F3A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</p:spPr>
        <p:txBody>
          <a:bodyPr anchor="b">
            <a:normAutofit/>
          </a:bodyPr>
          <a:lstStyle/>
          <a:p>
            <a:r>
              <a:rPr lang="da-DK" dirty="0"/>
              <a:t>Værnemidler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79FFABC-213F-4BDE-B0E0-D6EB76F31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5611" y="1638300"/>
            <a:ext cx="6847530" cy="4824396"/>
          </a:xfrm>
          <a:prstGeom prst="rect">
            <a:avLst/>
          </a:prstGeo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24ABF45-6A67-451C-8535-DE1F7D06FF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7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8BE3EFC-2B7E-4AF0-9424-D5C8A71B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</p:spPr>
        <p:txBody>
          <a:bodyPr/>
          <a:lstStyle/>
          <a:p>
            <a:r>
              <a:rPr lang="en-US" dirty="0" err="1"/>
              <a:t>Erfaringer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vi </a:t>
            </a:r>
            <a:r>
              <a:rPr lang="en-US" dirty="0" err="1"/>
              <a:t>tager</a:t>
            </a:r>
            <a:r>
              <a:rPr lang="en-US" dirty="0"/>
              <a:t> med </a:t>
            </a:r>
            <a:r>
              <a:rPr lang="en-US" dirty="0" err="1"/>
              <a:t>videre</a:t>
            </a:r>
            <a:endParaRPr lang="en-US" dirty="0"/>
          </a:p>
        </p:txBody>
      </p:sp>
      <p:pic>
        <p:nvPicPr>
          <p:cNvPr id="6" name="Pladsholder til indhold 5" descr="Forbindelser">
            <a:extLst>
              <a:ext uri="{FF2B5EF4-FFF2-40B4-BE49-F238E27FC236}">
                <a16:creationId xmlns:a16="http://schemas.microsoft.com/office/drawing/2014/main" id="{66D20F85-4A88-4DFF-89A2-3834A51F9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314" y="1638696"/>
            <a:ext cx="4823986" cy="4823986"/>
          </a:xfr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D66F1A0-DCAA-4338-AB76-05DC7F1F63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9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_LAN_Thanks"/>
          <p:cNvSpPr/>
          <p:nvPr/>
        </p:nvSpPr>
        <p:spPr>
          <a:xfrm>
            <a:off x="760544" y="355600"/>
            <a:ext cx="5973992" cy="1005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90000"/>
              </a:lnSpc>
            </a:pPr>
            <a:r>
              <a:rPr lang="da-DK" sz="2000" b="1" cap="all" spc="200" baseline="0">
                <a:solidFill>
                  <a:srgbClr val="FFFFFF"/>
                </a:solidFill>
              </a:rPr>
              <a:t>Tak for i dag</a:t>
            </a:r>
            <a:endParaRPr lang="da-DK" sz="2000" b="1" cap="all" spc="200" baseline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5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OFF_Institute%&lt;/value&gt;&#10;    &lt;postfix&gt;&lt;/postfix&gt;&#10;  &lt;/element&gt;&#10;  &lt;element&gt;&#10;    &lt;prefix&gt;&amp;#11;&lt;/prefix&gt;&#10;    &lt;value&gt;%USR_Department%&lt;/value&gt;&#10;    &lt;postfix&gt;&lt;/postfix&gt;&#10;  &lt;/element&gt;&#10;  &lt;element&gt;&#10;    &lt;prefix&gt;&amp;#11;&lt;/prefix&gt;&#10;    &lt;value&gt;%USR_Speciality%&lt;/value&gt;&#10;    &lt;postfix&gt;&lt;/postfix&gt;&#10;  &lt;/element&gt;&#10;  &lt;element&gt;&#10;    &lt;prefix&gt;&amp;#11;&lt;/prefix&gt;&#10;    &lt;value&gt;%USR_Unit%&lt;/value&gt;&#10;    &lt;postfix&gt;&lt;/postfix&gt;&#10;  &lt;/element&gt;&#10;  &lt;element&gt;&#10;    &lt;prefix&gt;&amp;#11;&lt;/prefix&gt;&#10;    &lt;value&gt;%USR_Email%&lt;/value&gt;&#10;    &lt;postfix&gt;&lt;/postfix&gt;&#10;  &lt;/element&gt;&#10;    &lt;element&gt;&#10;    &lt;prefix&gt;&amp;#11;&lt;/prefix&gt;&#10;    &lt;value&gt;%USR_DirectPhone%&lt;/value&gt;&#10;    &lt;postfix&gt;&lt;/postfix&gt;&#10;  &lt;/element&gt;&#10;&#10;&lt;/content&gt;"/>
</p:tagLst>
</file>

<file path=ppt/theme/theme1.xml><?xml version="1.0" encoding="utf-8"?>
<a:theme xmlns:a="http://schemas.openxmlformats.org/drawingml/2006/main" name="Blank">
  <a:themeElements>
    <a:clrScheme name="Sundhed_Blå">
      <a:dk1>
        <a:sysClr val="windowText" lastClr="000000"/>
      </a:dk1>
      <a:lt1>
        <a:srgbClr val="FFFFFF"/>
      </a:lt1>
      <a:dk2>
        <a:srgbClr val="003145"/>
      </a:dk2>
      <a:lt2>
        <a:srgbClr val="ADC2C7"/>
      </a:lt2>
      <a:accent1>
        <a:srgbClr val="006983"/>
      </a:accent1>
      <a:accent2>
        <a:srgbClr val="1BD1FF"/>
      </a:accent2>
      <a:accent3>
        <a:srgbClr val="004150"/>
      </a:accent3>
      <a:accent4>
        <a:srgbClr val="3C8A2E"/>
      </a:accent4>
      <a:accent5>
        <a:srgbClr val="228E7C"/>
      </a:accent5>
      <a:accent6>
        <a:srgbClr val="00206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B6E132A5-DA0B-4316-9FD5-999C043CDA5E}" vid="{FA44E69A-D792-473E-ABF5-BEEEDBAC2C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45</Words>
  <Application>Microsoft Office PowerPoint</Application>
  <PresentationFormat>Widescreen</PresentationFormat>
  <Paragraphs>23</Paragraphs>
  <Slides>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1" baseType="lpstr">
      <vt:lpstr>Arial</vt:lpstr>
      <vt:lpstr>Calibri</vt:lpstr>
      <vt:lpstr>Blank</vt:lpstr>
      <vt:lpstr>Infektionshygiejne under COVID-19</vt:lpstr>
      <vt:lpstr>Infektionshygiejnen i Region Nordjylland</vt:lpstr>
      <vt:lpstr>Infektionshygiejne under en pandemi</vt:lpstr>
      <vt:lpstr>Infektionshygiejne under en pandemi</vt:lpstr>
      <vt:lpstr>Afdelinger uden COVID-19 patienter</vt:lpstr>
      <vt:lpstr>Værnemidler</vt:lpstr>
      <vt:lpstr>Erfaringer som vi tager med videre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Infektionshygiejne under COVID-19</dc:title>
  <dc:creator>Nina Ank</dc:creator>
  <cp:lastModifiedBy>Nina Ank</cp:lastModifiedBy>
  <cp:revision>8</cp:revision>
  <cp:lastPrinted>2020-09-08T14:10:16Z</cp:lastPrinted>
  <dcterms:created xsi:type="dcterms:W3CDTF">2020-09-08T13:30:57Z</dcterms:created>
  <dcterms:modified xsi:type="dcterms:W3CDTF">2020-09-10T18:33:37Z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</Properties>
</file>